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8"/>
  </p:notesMasterIdLst>
  <p:sldIdLst>
    <p:sldId id="260" r:id="rId2"/>
    <p:sldId id="264" r:id="rId3"/>
    <p:sldId id="265" r:id="rId4"/>
    <p:sldId id="266" r:id="rId5"/>
    <p:sldId id="267" r:id="rId6"/>
    <p:sldId id="268" r:id="rId7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pos="233">
          <p15:clr>
            <a:srgbClr val="747775"/>
          </p15:clr>
        </p15:guide>
        <p15:guide id="2" pos="5556">
          <p15:clr>
            <a:srgbClr val="747775"/>
          </p15:clr>
        </p15:guide>
        <p15:guide id="3" pos="2835">
          <p15:clr>
            <a:srgbClr val="747775"/>
          </p15:clr>
        </p15:guide>
        <p15:guide id="4" orient="horz" pos="1259">
          <p15:clr>
            <a:srgbClr val="747775"/>
          </p15:clr>
        </p15:guide>
        <p15:guide id="5" orient="horz" pos="2324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254"/>
    <p:restoredTop sz="94648"/>
  </p:normalViewPr>
  <p:slideViewPr>
    <p:cSldViewPr snapToGrid="0">
      <p:cViewPr varScale="1">
        <p:scale>
          <a:sx n="131" d="100"/>
          <a:sy n="131" d="100"/>
        </p:scale>
        <p:origin x="800" y="480"/>
      </p:cViewPr>
      <p:guideLst>
        <p:guide pos="233"/>
        <p:guide pos="5556"/>
        <p:guide pos="2835"/>
        <p:guide orient="horz" pos="1259"/>
        <p:guide orient="horz" pos="2324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 dirty="0"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‹nº›</a:t>
            </a:fld>
            <a:endParaRPr/>
          </a:p>
        </p:txBody>
      </p:sp>
      <p:pic>
        <p:nvPicPr>
          <p:cNvPr id="2" name="Imagem 1">
            <a:extLst>
              <a:ext uri="{FF2B5EF4-FFF2-40B4-BE49-F238E27FC236}">
                <a16:creationId xmlns:a16="http://schemas.microsoft.com/office/drawing/2014/main" id="{48F595AC-F116-25D3-5AA9-354276A2031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 b="57371"/>
          <a:stretch>
            <a:fillRect/>
          </a:stretch>
        </p:blipFill>
        <p:spPr>
          <a:xfrm>
            <a:off x="0" y="0"/>
            <a:ext cx="9144000" cy="841800"/>
          </a:xfrm>
          <a:prstGeom prst="rect">
            <a:avLst/>
          </a:prstGeom>
        </p:spPr>
      </p:pic>
      <p:pic>
        <p:nvPicPr>
          <p:cNvPr id="3" name="Imagem 2">
            <a:extLst>
              <a:ext uri="{FF2B5EF4-FFF2-40B4-BE49-F238E27FC236}">
                <a16:creationId xmlns:a16="http://schemas.microsoft.com/office/drawing/2014/main" id="{05D3C39C-38C5-2140-1E20-D351B5F8782C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8449961" y="0"/>
            <a:ext cx="696104" cy="8418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1003835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 dirty="0"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828800"/>
            <a:ext cx="2808000" cy="2740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 dirty="0"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1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 dirty="0"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955568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 dirty="0"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622611"/>
            <a:ext cx="8520600" cy="29462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‹nº›</a:t>
            </a:fld>
            <a:endParaRPr/>
          </a:p>
        </p:txBody>
      </p:sp>
      <p:pic>
        <p:nvPicPr>
          <p:cNvPr id="2" name="Imagem 1">
            <a:extLst>
              <a:ext uri="{FF2B5EF4-FFF2-40B4-BE49-F238E27FC236}">
                <a16:creationId xmlns:a16="http://schemas.microsoft.com/office/drawing/2014/main" id="{C22AD445-55AA-9CA4-C313-8599449D6726}"/>
              </a:ext>
            </a:extLst>
          </p:cNvPr>
          <p:cNvPicPr>
            <a:picLocks noChangeAspect="1"/>
          </p:cNvPicPr>
          <p:nvPr userDrawn="1"/>
        </p:nvPicPr>
        <p:blipFill>
          <a:blip r:embed="rId8"/>
          <a:srcRect b="57371"/>
          <a:stretch>
            <a:fillRect/>
          </a:stretch>
        </p:blipFill>
        <p:spPr>
          <a:xfrm>
            <a:off x="0" y="0"/>
            <a:ext cx="9144000" cy="841800"/>
          </a:xfrm>
          <a:prstGeom prst="rect">
            <a:avLst/>
          </a:prstGeom>
        </p:spPr>
      </p:pic>
      <p:pic>
        <p:nvPicPr>
          <p:cNvPr id="3" name="Imagem 2">
            <a:extLst>
              <a:ext uri="{FF2B5EF4-FFF2-40B4-BE49-F238E27FC236}">
                <a16:creationId xmlns:a16="http://schemas.microsoft.com/office/drawing/2014/main" id="{7A243228-2FB4-E159-BBAA-98FBFE0B1DF0}"/>
              </a:ext>
            </a:extLst>
          </p:cNvPr>
          <p:cNvPicPr>
            <a:picLocks noChangeAspect="1"/>
          </p:cNvPicPr>
          <p:nvPr userDrawn="1"/>
        </p:nvPicPr>
        <p:blipFill>
          <a:blip r:embed="rId9"/>
          <a:stretch>
            <a:fillRect/>
          </a:stretch>
        </p:blipFill>
        <p:spPr>
          <a:xfrm>
            <a:off x="8449961" y="0"/>
            <a:ext cx="696104" cy="841800"/>
          </a:xfrm>
          <a:prstGeom prst="rect">
            <a:avLst/>
          </a:prstGeom>
        </p:spPr>
      </p:pic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3" r:id="rId2"/>
    <p:sldLayoutId id="2147483655" r:id="rId3"/>
    <p:sldLayoutId id="2147483656" r:id="rId4"/>
    <p:sldLayoutId id="2147483657" r:id="rId5"/>
    <p:sldLayoutId id="2147483658" r:id="rId6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05B3F2E-7B09-2FF5-43AD-BA386CF7FC4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00671" y="979104"/>
            <a:ext cx="8520600" cy="1377383"/>
          </a:xfrm>
        </p:spPr>
        <p:txBody>
          <a:bodyPr>
            <a:normAutofit fontScale="90000"/>
          </a:bodyPr>
          <a:lstStyle/>
          <a:p>
            <a:pPr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br>
              <a:rPr lang="pt-BR" sz="3200" dirty="0"/>
            </a:br>
            <a:r>
              <a:rPr lang="pt-BR" sz="3200" dirty="0">
                <a:latin typeface="Century Gothic" panose="020B0502020202020204" pitchFamily="34" charset="0"/>
              </a:rPr>
              <a:t>Título</a:t>
            </a:r>
            <a:br>
              <a:rPr lang="pt-BR" sz="3200" dirty="0">
                <a:latin typeface="Century Gothic" panose="020B0502020202020204" pitchFamily="34" charset="0"/>
              </a:rPr>
            </a:br>
            <a:r>
              <a:rPr lang="pt-BR" sz="2200" dirty="0">
                <a:latin typeface="Century Gothic" panose="020B0502020202020204" pitchFamily="34" charset="0"/>
              </a:rPr>
              <a:t>– SUBTÍTULO – </a:t>
            </a:r>
          </a:p>
        </p:txBody>
      </p:sp>
      <p:sp>
        <p:nvSpPr>
          <p:cNvPr id="7" name="Subtítulo 6">
            <a:extLst>
              <a:ext uri="{FF2B5EF4-FFF2-40B4-BE49-F238E27FC236}">
                <a16:creationId xmlns:a16="http://schemas.microsoft.com/office/drawing/2014/main" id="{027A8272-1B88-7F47-111D-7F28AD1AF4A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11700" y="2541418"/>
            <a:ext cx="8520600" cy="1065008"/>
          </a:xfrm>
        </p:spPr>
        <p:txBody>
          <a:bodyPr>
            <a:noAutofit/>
          </a:bodyPr>
          <a:lstStyle/>
          <a:p>
            <a:pPr>
              <a:spcAft>
                <a:spcPts val="600"/>
              </a:spcAft>
            </a:pPr>
            <a:r>
              <a:rPr lang="pt-BR" sz="1400" dirty="0">
                <a:latin typeface="Century Gothic" panose="020B0502020202020204" pitchFamily="34" charset="0"/>
              </a:rPr>
              <a:t>Nome completo do 1º autor (Sigla da Instituição) – e-mail</a:t>
            </a:r>
          </a:p>
          <a:p>
            <a:pPr>
              <a:spcAft>
                <a:spcPts val="600"/>
              </a:spcAft>
            </a:pPr>
            <a:r>
              <a:rPr lang="pt-BR" sz="1400" dirty="0">
                <a:latin typeface="Century Gothic" panose="020B0502020202020204" pitchFamily="34" charset="0"/>
              </a:rPr>
              <a:t>Nome completo do 2º autor (Sigla da Instituição) – e-mail</a:t>
            </a:r>
          </a:p>
          <a:p>
            <a:pPr>
              <a:spcAft>
                <a:spcPts val="600"/>
              </a:spcAft>
            </a:pPr>
            <a:r>
              <a:rPr lang="pt-BR" sz="1400" dirty="0">
                <a:latin typeface="Century Gothic" panose="020B0502020202020204" pitchFamily="34" charset="0"/>
              </a:rPr>
              <a:t>Nome completo do 3º autor (Sigla da Instituição) – e-mail</a:t>
            </a:r>
          </a:p>
          <a:p>
            <a:endParaRPr lang="pt-BR" sz="1400" dirty="0"/>
          </a:p>
          <a:p>
            <a:endParaRPr lang="pt-BR" sz="1400" dirty="0"/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0FD77EE7-AB15-951D-F9DC-D9A9C29E2009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b="57371"/>
          <a:stretch>
            <a:fillRect/>
          </a:stretch>
        </p:blipFill>
        <p:spPr>
          <a:xfrm>
            <a:off x="0" y="0"/>
            <a:ext cx="9144000" cy="841800"/>
          </a:xfrm>
          <a:prstGeom prst="rect">
            <a:avLst/>
          </a:prstGeom>
        </p:spPr>
      </p:pic>
      <p:pic>
        <p:nvPicPr>
          <p:cNvPr id="9" name="Imagem 8">
            <a:extLst>
              <a:ext uri="{FF2B5EF4-FFF2-40B4-BE49-F238E27FC236}">
                <a16:creationId xmlns:a16="http://schemas.microsoft.com/office/drawing/2014/main" id="{3B246542-54A2-A4FE-1001-F59CAB36EBE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433995" y="0"/>
            <a:ext cx="710005" cy="858611"/>
          </a:xfrm>
          <a:prstGeom prst="rect">
            <a:avLst/>
          </a:prstGeom>
        </p:spPr>
      </p:pic>
      <p:sp>
        <p:nvSpPr>
          <p:cNvPr id="11" name="CaixaDeTexto 10">
            <a:extLst>
              <a:ext uri="{FF2B5EF4-FFF2-40B4-BE49-F238E27FC236}">
                <a16:creationId xmlns:a16="http://schemas.microsoft.com/office/drawing/2014/main" id="{EA9D937D-C80C-CAD2-C9B0-B4F23C809B65}"/>
              </a:ext>
            </a:extLst>
          </p:cNvPr>
          <p:cNvSpPr txBox="1"/>
          <p:nvPr/>
        </p:nvSpPr>
        <p:spPr>
          <a:xfrm>
            <a:off x="5959736" y="4087906"/>
            <a:ext cx="18473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pt-BR" dirty="0"/>
          </a:p>
        </p:txBody>
      </p:sp>
      <p:sp>
        <p:nvSpPr>
          <p:cNvPr id="12" name="Subtítulo 6">
            <a:extLst>
              <a:ext uri="{FF2B5EF4-FFF2-40B4-BE49-F238E27FC236}">
                <a16:creationId xmlns:a16="http://schemas.microsoft.com/office/drawing/2014/main" id="{3AF36654-1B91-EC8F-1D32-2451454DDC07}"/>
              </a:ext>
            </a:extLst>
          </p:cNvPr>
          <p:cNvSpPr txBox="1">
            <a:spLocks/>
          </p:cNvSpPr>
          <p:nvPr/>
        </p:nvSpPr>
        <p:spPr>
          <a:xfrm>
            <a:off x="418754" y="3911850"/>
            <a:ext cx="8520600" cy="10650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429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>
              <a:spcAft>
                <a:spcPts val="600"/>
              </a:spcAft>
            </a:pPr>
            <a:r>
              <a:rPr lang="pt-BR" sz="1400" b="1" dirty="0">
                <a:latin typeface="Century Gothic" panose="020B0502020202020204" pitchFamily="34" charset="0"/>
              </a:rPr>
              <a:t>II SEMINÁRIO – PROSPECÇÃO EM BENS CULTURAIS</a:t>
            </a:r>
          </a:p>
          <a:p>
            <a:pPr>
              <a:spcAft>
                <a:spcPts val="600"/>
              </a:spcAft>
            </a:pPr>
            <a:r>
              <a:rPr lang="pt-BR" sz="1400" b="1" dirty="0">
                <a:latin typeface="Century Gothic" panose="020B0502020202020204" pitchFamily="34" charset="0"/>
              </a:rPr>
              <a:t>24 a 27 </a:t>
            </a:r>
            <a:r>
              <a:rPr lang="pt-BR" sz="1400" b="1">
                <a:latin typeface="Century Gothic" panose="020B0502020202020204" pitchFamily="34" charset="0"/>
              </a:rPr>
              <a:t>de setembro </a:t>
            </a:r>
            <a:r>
              <a:rPr lang="pt-BR" sz="1400" b="1" dirty="0">
                <a:latin typeface="Century Gothic" panose="020B0502020202020204" pitchFamily="34" charset="0"/>
              </a:rPr>
              <a:t>de 2025</a:t>
            </a:r>
          </a:p>
          <a:p>
            <a:pPr>
              <a:spcAft>
                <a:spcPts val="600"/>
              </a:spcAft>
            </a:pPr>
            <a:r>
              <a:rPr lang="pt-BR" sz="1400" b="1" dirty="0">
                <a:latin typeface="Century Gothic" panose="020B0502020202020204" pitchFamily="34" charset="0"/>
              </a:rPr>
              <a:t>Ouro Preto - MG</a:t>
            </a:r>
          </a:p>
          <a:p>
            <a:endParaRPr lang="pt-BR" sz="1400" dirty="0"/>
          </a:p>
        </p:txBody>
      </p:sp>
      <p:sp>
        <p:nvSpPr>
          <p:cNvPr id="24" name="Rectangle 24">
            <a:extLst>
              <a:ext uri="{FF2B5EF4-FFF2-40B4-BE49-F238E27FC236}">
                <a16:creationId xmlns:a16="http://schemas.microsoft.com/office/drawing/2014/main" id="{EA822FDB-2C10-1492-BBE7-A110169D10A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49271" y="3848662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sp>
        <p:nvSpPr>
          <p:cNvPr id="25" name="Rectangle 26">
            <a:extLst>
              <a:ext uri="{FF2B5EF4-FFF2-40B4-BE49-F238E27FC236}">
                <a16:creationId xmlns:a16="http://schemas.microsoft.com/office/drawing/2014/main" id="{9191D5E5-360C-C4CD-55D4-C06DB5AA854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08836" y="3884969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sp>
        <p:nvSpPr>
          <p:cNvPr id="27" name="Rectangle 28">
            <a:extLst>
              <a:ext uri="{FF2B5EF4-FFF2-40B4-BE49-F238E27FC236}">
                <a16:creationId xmlns:a16="http://schemas.microsoft.com/office/drawing/2014/main" id="{62F6ADC8-E8D0-B7CF-B8FD-B2B5992949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73005" y="426899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sp>
        <p:nvSpPr>
          <p:cNvPr id="30" name="Rectangle 30">
            <a:extLst>
              <a:ext uri="{FF2B5EF4-FFF2-40B4-BE49-F238E27FC236}">
                <a16:creationId xmlns:a16="http://schemas.microsoft.com/office/drawing/2014/main" id="{9E14E2D8-C08B-B5D0-7B0E-3F73BE7D05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69894" y="3791356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sp>
        <p:nvSpPr>
          <p:cNvPr id="31" name="Rectangle 32">
            <a:extLst>
              <a:ext uri="{FF2B5EF4-FFF2-40B4-BE49-F238E27FC236}">
                <a16:creationId xmlns:a16="http://schemas.microsoft.com/office/drawing/2014/main" id="{2AC8FDD3-E024-DEAF-21F1-331492C50759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sp>
        <p:nvSpPr>
          <p:cNvPr id="32" name="Rectangle 34">
            <a:extLst>
              <a:ext uri="{FF2B5EF4-FFF2-40B4-BE49-F238E27FC236}">
                <a16:creationId xmlns:a16="http://schemas.microsoft.com/office/drawing/2014/main" id="{75103854-C51C-E969-7CCE-8CE9280CBA4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9493" y="4254829"/>
            <a:ext cx="12685481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231213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0FE4EB7-571C-5C7F-FDE1-9C6BD1C617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1700" y="1003835"/>
            <a:ext cx="8400500" cy="755700"/>
          </a:xfrm>
        </p:spPr>
        <p:txBody>
          <a:bodyPr>
            <a:normAutofit/>
          </a:bodyPr>
          <a:lstStyle/>
          <a:p>
            <a:r>
              <a:rPr lang="pt-BR" b="1" dirty="0">
                <a:latin typeface="Century Gothic" panose="020B0502020202020204" pitchFamily="34" charset="0"/>
              </a:rPr>
              <a:t>1. Introdução</a:t>
            </a:r>
            <a:endParaRPr lang="pt-BR" dirty="0">
              <a:latin typeface="Century Gothic" panose="020B0502020202020204" pitchFamily="34" charset="0"/>
            </a:endParaRP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38949901-AD74-A05C-6232-51B158832BB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11700" y="1828800"/>
            <a:ext cx="8400500" cy="2740200"/>
          </a:xfrm>
        </p:spPr>
        <p:txBody>
          <a:bodyPr/>
          <a:lstStyle/>
          <a:p>
            <a:endParaRPr lang="pt-BR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935062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487FD62-C4E3-6025-6F47-31CB0ABC7AA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153E21D-7D5C-6723-19A9-F0A5D1D8F3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1700" y="1003835"/>
            <a:ext cx="8400500" cy="755700"/>
          </a:xfrm>
        </p:spPr>
        <p:txBody>
          <a:bodyPr>
            <a:normAutofit/>
          </a:bodyPr>
          <a:lstStyle/>
          <a:p>
            <a:r>
              <a:rPr lang="pt-BR" b="1" dirty="0">
                <a:latin typeface="Century Gothic" panose="020B0502020202020204" pitchFamily="34" charset="0"/>
              </a:rPr>
              <a:t>2. Metodologia</a:t>
            </a:r>
            <a:endParaRPr lang="pt-BR" dirty="0">
              <a:latin typeface="Century Gothic" panose="020B0502020202020204" pitchFamily="34" charset="0"/>
            </a:endParaRP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50C73EB9-BC9E-D0E0-B944-636EB163B1F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11700" y="1828800"/>
            <a:ext cx="8400500" cy="2740200"/>
          </a:xfrm>
        </p:spPr>
        <p:txBody>
          <a:bodyPr/>
          <a:lstStyle/>
          <a:p>
            <a:endParaRPr lang="pt-BR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579235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B210489-18DC-8861-0477-A8E6D422639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B9CD6CA-AEFB-EB9C-B739-BA720C3E90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1700" y="1003835"/>
            <a:ext cx="8400500" cy="755700"/>
          </a:xfrm>
        </p:spPr>
        <p:txBody>
          <a:bodyPr>
            <a:normAutofit/>
          </a:bodyPr>
          <a:lstStyle/>
          <a:p>
            <a:r>
              <a:rPr lang="pt-BR" b="1" dirty="0">
                <a:latin typeface="Century Gothic" panose="020B0502020202020204" pitchFamily="34" charset="0"/>
              </a:rPr>
              <a:t>3. Resultados e Discussão</a:t>
            </a:r>
            <a:endParaRPr lang="pt-BR" dirty="0">
              <a:latin typeface="Century Gothic" panose="020B0502020202020204" pitchFamily="34" charset="0"/>
            </a:endParaRP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0ED41558-D5C6-7985-5FF7-96B20667E5B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11700" y="1828800"/>
            <a:ext cx="8400500" cy="2740200"/>
          </a:xfrm>
        </p:spPr>
        <p:txBody>
          <a:bodyPr/>
          <a:lstStyle/>
          <a:p>
            <a:endParaRPr lang="pt-BR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11760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D0E71B8-BE8C-7A92-35E5-D1E24F9E89E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2A13EA6-4F24-9ABE-6FA8-4BFA8ECD53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1700" y="1003835"/>
            <a:ext cx="8400500" cy="755700"/>
          </a:xfrm>
        </p:spPr>
        <p:txBody>
          <a:bodyPr>
            <a:normAutofit/>
          </a:bodyPr>
          <a:lstStyle/>
          <a:p>
            <a:r>
              <a:rPr lang="pt-BR" b="1" dirty="0">
                <a:latin typeface="Century Gothic" panose="020B0502020202020204" pitchFamily="34" charset="0"/>
              </a:rPr>
              <a:t>4. Considerações Finais</a:t>
            </a:r>
            <a:endParaRPr lang="pt-BR" dirty="0">
              <a:latin typeface="Century Gothic" panose="020B0502020202020204" pitchFamily="34" charset="0"/>
            </a:endParaRP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76B662A0-D200-D755-8B21-212DD673E87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11700" y="1828800"/>
            <a:ext cx="8400500" cy="2740200"/>
          </a:xfrm>
        </p:spPr>
        <p:txBody>
          <a:bodyPr/>
          <a:lstStyle/>
          <a:p>
            <a:endParaRPr lang="pt-BR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899785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8150BFCC-9CFC-F1D2-24BC-93AE199432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1700" y="1106125"/>
            <a:ext cx="8520600" cy="1963500"/>
          </a:xfrm>
        </p:spPr>
        <p:txBody>
          <a:bodyPr anchor="t">
            <a:normAutofit/>
          </a:bodyPr>
          <a:lstStyle/>
          <a:p>
            <a:r>
              <a:rPr lang="en-US" sz="2000" dirty="0"/>
              <a:t>AGRADECIMENTOS</a:t>
            </a:r>
          </a:p>
        </p:txBody>
      </p:sp>
      <p:pic>
        <p:nvPicPr>
          <p:cNvPr id="10" name="Imagem 9">
            <a:extLst>
              <a:ext uri="{FF2B5EF4-FFF2-40B4-BE49-F238E27FC236}">
                <a16:creationId xmlns:a16="http://schemas.microsoft.com/office/drawing/2014/main" id="{FD43E555-C3E6-DC82-CDFA-D0F9D0731FA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5800" y="3454984"/>
            <a:ext cx="7772400" cy="16885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6534301"/>
      </p:ext>
    </p:extLst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49</TotalTime>
  <Words>76</Words>
  <Application>Microsoft Macintosh PowerPoint</Application>
  <PresentationFormat>Apresentação na tela (16:9)</PresentationFormat>
  <Paragraphs>12</Paragraphs>
  <Slides>6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6</vt:i4>
      </vt:variant>
    </vt:vector>
  </HeadingPairs>
  <TitlesOfParts>
    <vt:vector size="9" baseType="lpstr">
      <vt:lpstr>Arial</vt:lpstr>
      <vt:lpstr>Century Gothic</vt:lpstr>
      <vt:lpstr>Simple Light</vt:lpstr>
      <vt:lpstr> Título – SUBTÍTULO – </vt:lpstr>
      <vt:lpstr>1. Introdução</vt:lpstr>
      <vt:lpstr>2. Metodologia</vt:lpstr>
      <vt:lpstr>3. Resultados e Discussão</vt:lpstr>
      <vt:lpstr>4. Considerações Finais</vt:lpstr>
      <vt:lpstr>AGRADECIMENTOS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Yacy Ara Froner</cp:lastModifiedBy>
  <cp:revision>5</cp:revision>
  <dcterms:modified xsi:type="dcterms:W3CDTF">2025-08-11T12:21:17Z</dcterms:modified>
</cp:coreProperties>
</file>